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71" r:id="rId3"/>
    <p:sldId id="273" r:id="rId4"/>
    <p:sldId id="258" r:id="rId5"/>
    <p:sldId id="259" r:id="rId6"/>
    <p:sldId id="272" r:id="rId7"/>
    <p:sldId id="274" r:id="rId8"/>
    <p:sldId id="264" r:id="rId9"/>
    <p:sldId id="279" r:id="rId10"/>
    <p:sldId id="265" r:id="rId11"/>
    <p:sldId id="269" r:id="rId12"/>
    <p:sldId id="267" r:id="rId13"/>
    <p:sldId id="266" r:id="rId14"/>
    <p:sldId id="270" r:id="rId15"/>
    <p:sldId id="268" r:id="rId16"/>
    <p:sldId id="282" r:id="rId17"/>
    <p:sldId id="28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8CD6817-8144-4BDC-A0AC-2D5B0290B8DB}" type="datetimeFigureOut">
              <a:rPr lang="ru-RU"/>
              <a:pPr>
                <a:defRPr/>
              </a:pPr>
              <a:t>08.06.2016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1E0FAEC-B3F3-49BE-BF0C-0AB321396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578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2A58D4-99A7-4611-B7AC-BF0441B1533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195561-D0F1-4023-868B-9034DAAD413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C26CDF-1362-4FD6-91C1-DF070250822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315B2-0C6F-4461-BD7A-203DAFCF78C9}" type="datetimeFigureOut">
              <a:rPr lang="ru-RU"/>
              <a:pPr>
                <a:defRPr/>
              </a:pPr>
              <a:t>08.06.2016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D1D88-7475-4F9E-A349-9E7B91965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12B35-20AB-4091-9189-972D79925359}" type="datetimeFigureOut">
              <a:rPr lang="ru-RU"/>
              <a:pPr>
                <a:defRPr/>
              </a:pPr>
              <a:t>08.06.2016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09BD5-1A23-471B-940E-AF37B24FE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597EC-2833-49D7-91FF-DD0CBCC12515}" type="datetimeFigureOut">
              <a:rPr lang="ru-RU"/>
              <a:pPr>
                <a:defRPr/>
              </a:pPr>
              <a:t>08.06.2016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3F82D-7203-4F80-8327-2F7ED11DB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796CB-8A5C-486F-ABBE-E7137BDCB8F5}" type="datetimeFigureOut">
              <a:rPr lang="ru-RU"/>
              <a:pPr>
                <a:defRPr/>
              </a:pPr>
              <a:t>08.06.2016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A4159-9D1C-4F71-94AE-AD9E37566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E0F12-1D45-4EAE-A0CD-7889CD091E21}" type="datetimeFigureOut">
              <a:rPr lang="ru-RU"/>
              <a:pPr>
                <a:defRPr/>
              </a:pPr>
              <a:t>08.06.2016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A8BB5-648A-43C0-92C4-6172FC4CE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3FAF-E147-444C-9ADE-508A2C1D72AA}" type="datetimeFigureOut">
              <a:rPr lang="ru-RU"/>
              <a:pPr>
                <a:defRPr/>
              </a:pPr>
              <a:t>08.06.2016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635B5-C58E-4013-AB6E-CAA9AF787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96980-EDAF-4B76-8021-6209BA5E5B05}" type="datetimeFigureOut">
              <a:rPr lang="ru-RU"/>
              <a:pPr>
                <a:defRPr/>
              </a:pPr>
              <a:t>08.06.2016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D7749-7990-4349-B1BE-EA2FB847A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AFFA8-363D-43E9-8D16-D8DBEDE6007B}" type="datetimeFigureOut">
              <a:rPr lang="ru-RU"/>
              <a:pPr>
                <a:defRPr/>
              </a:pPr>
              <a:t>08.06.2016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69CA2-70D7-4729-8A63-B44ECBE0D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F4B37-31E4-4617-B371-D09E06DBF749}" type="datetimeFigureOut">
              <a:rPr lang="ru-RU"/>
              <a:pPr>
                <a:defRPr/>
              </a:pPr>
              <a:t>08.06.2016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0924D-275A-4DBE-9DCA-5EBCF99A3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ACF78-69BA-41A3-9D19-BFAC47EA00C9}" type="datetimeFigureOut">
              <a:rPr lang="ru-RU"/>
              <a:pPr>
                <a:defRPr/>
              </a:pPr>
              <a:t>08.06.2016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020C3-6028-4892-AD1B-3C46D028C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1F3C8-9C86-45C7-AEB4-2F2564EB22F5}" type="datetimeFigureOut">
              <a:rPr lang="ru-RU"/>
              <a:pPr>
                <a:defRPr/>
              </a:pPr>
              <a:t>08.06.2016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7F2E6-FBE9-4EE7-8D2A-F32CD309A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3718D4-5A5B-47C8-99AF-11046FFC2F95}" type="datetimeFigureOut">
              <a:rPr lang="ru-RU"/>
              <a:pPr>
                <a:defRPr/>
              </a:pPr>
              <a:t>08.06.2016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778040-3553-495F-B678-E54D46061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6" r:id="rId2"/>
    <p:sldLayoutId id="2147483685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6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78697B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78697B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78697B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78697B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78697B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78697B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78697B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78697B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78697B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78697B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200" y="5300663"/>
            <a:ext cx="7202488" cy="1008062"/>
          </a:xfrm>
        </p:spPr>
        <p:txBody>
          <a:bodyPr/>
          <a:lstStyle/>
          <a:p>
            <a:pPr algn="r"/>
            <a:r>
              <a:rPr lang="ru-RU" sz="2000" smtClean="0">
                <a:solidFill>
                  <a:srgbClr val="242852"/>
                </a:solidFill>
              </a:rPr>
              <a:t>Из опыта работы педагога ДО </a:t>
            </a:r>
            <a:br>
              <a:rPr lang="ru-RU" sz="2000" smtClean="0">
                <a:solidFill>
                  <a:srgbClr val="242852"/>
                </a:solidFill>
              </a:rPr>
            </a:br>
            <a:r>
              <a:rPr lang="ru-RU" sz="2000" smtClean="0">
                <a:solidFill>
                  <a:srgbClr val="242852"/>
                </a:solidFill>
              </a:rPr>
              <a:t>М.Б.Миграновой</a:t>
            </a: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76672"/>
            <a:ext cx="7175351" cy="3888431"/>
          </a:xfrm>
        </p:spPr>
        <p:txBody>
          <a:bodyPr/>
          <a:lstStyle/>
          <a:p>
            <a:pPr marL="4572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42852">
                        <a:alpha val="65000"/>
                      </a:srgbClr>
                    </a:gs>
                  </a:gsLst>
                  <a:lin ang="5400000" scaled="0"/>
                </a:gradFill>
              </a:rPr>
              <a:t>Творческое сотрудничество педагогов, детей и родителей в рамках у/о «Театрик»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6832"/>
            <a:ext cx="8640960" cy="45756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i="1" dirty="0" smtClean="0"/>
              <a:t>            </a:t>
            </a:r>
            <a:br>
              <a:rPr lang="ru-RU" i="1" dirty="0" smtClean="0"/>
            </a:br>
            <a:r>
              <a:rPr lang="ru-RU" i="1" dirty="0" smtClean="0"/>
              <a:t>          </a:t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> </a:t>
            </a:r>
            <a:r>
              <a:rPr lang="ru-RU" i="1" dirty="0" smtClean="0"/>
              <a:t>         </a:t>
            </a:r>
            <a:r>
              <a:rPr lang="ru-RU" sz="1600" i="1" dirty="0" smtClean="0"/>
              <a:t>Родители  </a:t>
            </a:r>
            <a:endParaRPr lang="ru-RU" sz="1600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rot="10800000" flipV="1">
            <a:off x="899592" y="413618"/>
            <a:ext cx="7632848" cy="1296144"/>
          </a:xfrm>
          <a:effectLst>
            <a:reflection blurRad="6350" stA="50000" endA="300" endPos="38500" dist="50800" dir="5400000" sy="-100000" algn="bl" rotWithShape="0"/>
          </a:effectLst>
        </p:spPr>
        <p:txBody>
          <a:bodyPr rtlCol="0">
            <a:normAutofit fontScale="25000" lnSpcReduction="20000"/>
          </a:bodyPr>
          <a:lstStyle/>
          <a:p>
            <a:pPr marL="365760" lvl="1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</a:t>
            </a:r>
            <a:endParaRPr lang="ru-RU" sz="8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lvl="1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Творческое взаимодействие детей </a:t>
            </a:r>
          </a:p>
          <a:p>
            <a:pPr marL="365760" lvl="1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взрослых в театральном  СО-бытие</a:t>
            </a:r>
            <a:r>
              <a:rPr lang="ru-RU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			</a:t>
            </a:r>
          </a:p>
          <a:p>
            <a:pPr marL="365760" lvl="1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</a:t>
            </a:r>
          </a:p>
          <a:p>
            <a:pPr marL="365760" lvl="1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lvl="1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6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lvl="1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</a:t>
            </a:r>
          </a:p>
          <a:p>
            <a:pPr marL="365760" lvl="1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</a:t>
            </a:r>
            <a:endParaRPr lang="ru-RU" sz="16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827338" y="2438400"/>
            <a:ext cx="3455987" cy="295275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900113" y="3500438"/>
            <a:ext cx="3671887" cy="302418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556125" y="3468688"/>
            <a:ext cx="3743325" cy="302418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07566" y="4167082"/>
            <a:ext cx="3406271" cy="123110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+mn-lt"/>
              </a:rPr>
              <a:t>                         Педагоги</a:t>
            </a:r>
          </a:p>
        </p:txBody>
      </p:sp>
      <p:sp>
        <p:nvSpPr>
          <p:cNvPr id="27655" name="Прямоугольник 7"/>
          <p:cNvSpPr>
            <a:spLocks noChangeArrowheads="1"/>
          </p:cNvSpPr>
          <p:nvPr/>
        </p:nvSpPr>
        <p:spPr bwMode="auto">
          <a:xfrm>
            <a:off x="2700338" y="3068638"/>
            <a:ext cx="30591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lvl="1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</a:pPr>
            <a:r>
              <a:rPr lang="ru-RU" sz="1600" b="1" i="1">
                <a:solidFill>
                  <a:srgbClr val="404040"/>
                </a:solidFill>
                <a:latin typeface="Trebuchet MS" pitchFamily="34" charset="0"/>
              </a:rPr>
              <a:t>                  Дети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188" y="731838"/>
            <a:ext cx="7705725" cy="5434012"/>
          </a:xfrm>
        </p:spPr>
        <p:txBody>
          <a:bodyPr>
            <a:normAutofit/>
          </a:bodyPr>
          <a:lstStyle/>
          <a:p>
            <a:pPr marL="44450" indent="0" algn="ctr">
              <a:lnSpc>
                <a:spcPct val="80000"/>
              </a:lnSpc>
              <a:buFont typeface="Georgia" pitchFamily="18" charset="0"/>
              <a:buNone/>
            </a:pPr>
            <a:r>
              <a:rPr lang="ru-RU" sz="2000" dirty="0" smtClean="0"/>
              <a:t> </a:t>
            </a:r>
            <a:r>
              <a:rPr lang="ru-RU" sz="2800" b="1" dirty="0" smtClean="0"/>
              <a:t>Примеры педагогических ситуаций, разрешаемых с помощью театральной деятельности в домашних условиях:</a:t>
            </a:r>
          </a:p>
          <a:p>
            <a:pPr marL="44450" indent="0">
              <a:lnSpc>
                <a:spcPct val="80000"/>
              </a:lnSpc>
            </a:pPr>
            <a:r>
              <a:rPr lang="ru-RU" sz="2000" b="1" i="1" dirty="0" smtClean="0"/>
              <a:t>«Погружение в сказку»</a:t>
            </a:r>
            <a:r>
              <a:rPr lang="ru-RU" sz="2000" dirty="0" smtClean="0"/>
              <a:t> при помощи «волшебных вещей» из сказки </a:t>
            </a:r>
          </a:p>
          <a:p>
            <a:pPr marL="44450" indent="0">
              <a:lnSpc>
                <a:spcPct val="80000"/>
              </a:lnSpc>
            </a:pPr>
            <a:r>
              <a:rPr lang="ru-RU" sz="2000" b="1" i="1" dirty="0" smtClean="0"/>
              <a:t>Чтение и совместный анализ сказок</a:t>
            </a:r>
            <a:endParaRPr lang="ru-RU" sz="2000" dirty="0" smtClean="0"/>
          </a:p>
          <a:p>
            <a:pPr marL="44450" indent="0">
              <a:lnSpc>
                <a:spcPct val="80000"/>
              </a:lnSpc>
            </a:pPr>
            <a:r>
              <a:rPr lang="ru-RU" sz="2000" b="1" i="1" dirty="0" smtClean="0"/>
              <a:t>Проигрывание отрывков из сказок, передающих различные черты характера героев, </a:t>
            </a:r>
            <a:r>
              <a:rPr lang="ru-RU" sz="2000" dirty="0" smtClean="0"/>
              <a:t>с параллельным объяснением или разъяснением нравственных качеств и мотивов действий персонажей</a:t>
            </a:r>
          </a:p>
          <a:p>
            <a:pPr marL="44450" indent="0">
              <a:lnSpc>
                <a:spcPct val="80000"/>
              </a:lnSpc>
            </a:pPr>
            <a:r>
              <a:rPr lang="ru-RU" sz="2000" b="1" i="1" dirty="0" smtClean="0"/>
              <a:t>Рисование, раскрашивание</a:t>
            </a:r>
            <a:r>
              <a:rPr lang="ru-RU" sz="2000" dirty="0" smtClean="0"/>
              <a:t> наиболее ярких и эмоциональных для детей событий из сказок </a:t>
            </a:r>
          </a:p>
          <a:p>
            <a:pPr marL="44450" indent="0">
              <a:lnSpc>
                <a:spcPct val="80000"/>
              </a:lnSpc>
            </a:pPr>
            <a:r>
              <a:rPr lang="ru-RU" sz="2000" b="1" i="1" dirty="0" smtClean="0"/>
              <a:t>Словесные, настольно-печатные и подвижные игры</a:t>
            </a:r>
            <a:r>
              <a:rPr lang="ru-RU" sz="2000" b="1" dirty="0" smtClean="0"/>
              <a:t>,</a:t>
            </a:r>
            <a:r>
              <a:rPr lang="ru-RU" sz="2000" dirty="0" smtClean="0"/>
              <a:t> направленные на усвоение нравственных правил и постановку нравственных задач 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66661"/>
            <a:ext cx="7992888" cy="4763029"/>
          </a:xfrm>
        </p:spPr>
        <p:txBody>
          <a:bodyPr numCol="1"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800" dirty="0" smtClean="0"/>
              <a:t>Интерес </a:t>
            </a:r>
            <a:r>
              <a:rPr lang="ru-RU" sz="1800" dirty="0"/>
              <a:t>детей к миру </a:t>
            </a:r>
            <a:r>
              <a:rPr lang="ru-RU" sz="1800" dirty="0" smtClean="0"/>
              <a:t>взрослых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Игровые мотивы  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Мотив установления </a:t>
            </a:r>
            <a:r>
              <a:rPr lang="ru-RU" sz="1800" dirty="0"/>
              <a:t>и сохранения положительных взаимоотношений со взрослыми и </a:t>
            </a:r>
            <a:r>
              <a:rPr lang="ru-RU" sz="1800" dirty="0" smtClean="0"/>
              <a:t>детьми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Мотив самоутверждения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Познавательные мотивы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Соревновательные мотивы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Нравственные мотивы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Общественные мотивы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1746" name="Объект 2"/>
          <p:cNvSpPr>
            <a:spLocks noGrp="1"/>
          </p:cNvSpPr>
          <p:nvPr>
            <p:ph sz="quarter" idx="13"/>
          </p:nvPr>
        </p:nvSpPr>
        <p:spPr>
          <a:xfrm>
            <a:off x="1187450" y="188913"/>
            <a:ext cx="6400800" cy="1152525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sz="2400" b="1" smtClean="0"/>
              <a:t>Формирование поведенческих мотивов ребенка через детско-взрослое взаимодействие в рамках  театральной деятельности: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352928" cy="5721816"/>
          </a:xfrm>
        </p:spPr>
        <p:txBody>
          <a:bodyPr numCol="3" rtlCol="0">
            <a:normAutofit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Посещение народного театра 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имени 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А.Васильевой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Участие в мероприятиях 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городской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детской             библиотеки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Участие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городском праздновании Дня защиты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детей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Освещение театральных новостей в городских СМИ  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Тесное творческое сотрудничество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«Взрослые-Дети»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         </a:t>
            </a:r>
          </a:p>
        </p:txBody>
      </p:sp>
      <p:sp>
        <p:nvSpPr>
          <p:cNvPr id="4" name="Овал 3"/>
          <p:cNvSpPr/>
          <p:nvPr/>
        </p:nvSpPr>
        <p:spPr>
          <a:xfrm>
            <a:off x="539750" y="692150"/>
            <a:ext cx="2232025" cy="2233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Внешнее взаимодействие</a:t>
            </a:r>
          </a:p>
        </p:txBody>
      </p:sp>
      <p:sp>
        <p:nvSpPr>
          <p:cNvPr id="5" name="Овал 4"/>
          <p:cNvSpPr/>
          <p:nvPr/>
        </p:nvSpPr>
        <p:spPr>
          <a:xfrm>
            <a:off x="3492500" y="1557338"/>
            <a:ext cx="2232025" cy="2232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/>
              <a:t>«Театрик»</a:t>
            </a:r>
          </a:p>
        </p:txBody>
      </p:sp>
      <p:sp>
        <p:nvSpPr>
          <p:cNvPr id="6" name="Овал 5"/>
          <p:cNvSpPr/>
          <p:nvPr/>
        </p:nvSpPr>
        <p:spPr>
          <a:xfrm>
            <a:off x="6372225" y="692150"/>
            <a:ext cx="2232025" cy="2233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Внутреннее взаимодействие</a:t>
            </a:r>
          </a:p>
        </p:txBody>
      </p:sp>
      <p:cxnSp>
        <p:nvCxnSpPr>
          <p:cNvPr id="13" name="Прямая со стрелкой 12"/>
          <p:cNvCxnSpPr>
            <a:stCxn id="4" idx="6"/>
            <a:endCxn id="5" idx="2"/>
          </p:cNvCxnSpPr>
          <p:nvPr/>
        </p:nvCxnSpPr>
        <p:spPr>
          <a:xfrm>
            <a:off x="2771775" y="1808163"/>
            <a:ext cx="720725" cy="865187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6" idx="2"/>
          </p:cNvCxnSpPr>
          <p:nvPr/>
        </p:nvCxnSpPr>
        <p:spPr>
          <a:xfrm flipV="1">
            <a:off x="5724525" y="1808163"/>
            <a:ext cx="647700" cy="80645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7766248" cy="4176464"/>
          </a:xfrm>
        </p:spPr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600" dirty="0" smtClean="0">
                <a:effectLst/>
              </a:rPr>
              <a:t>Заучивание с ребенком диалогических и монологических стихов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Создание мини - спектаклей в домашних условиях и их разыгрывание</a:t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>Чтение русских народных сказок</a:t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>Использование заученных литературных образцов </a:t>
            </a:r>
            <a:r>
              <a:rPr lang="ru-RU" sz="1600" dirty="0">
                <a:effectLst/>
              </a:rPr>
              <a:t>речи </a:t>
            </a:r>
            <a:r>
              <a:rPr lang="ru-RU" sz="1600" dirty="0" smtClean="0">
                <a:effectLst/>
              </a:rPr>
              <a:t>в </a:t>
            </a:r>
            <a:r>
              <a:rPr lang="ru-RU" sz="1600" dirty="0">
                <a:effectLst/>
              </a:rPr>
              <a:t>свободном речевом </a:t>
            </a:r>
            <a:r>
              <a:rPr lang="ru-RU" sz="1600" dirty="0" smtClean="0">
                <a:effectLst/>
              </a:rPr>
              <a:t>общении</a:t>
            </a:r>
            <a:br>
              <a:rPr lang="ru-RU" sz="1600" dirty="0" smtClean="0">
                <a:effectLst/>
              </a:rPr>
            </a:b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>У</a:t>
            </a:r>
            <a:r>
              <a:rPr lang="ru-RU" sz="1600" dirty="0" smtClean="0">
                <a:effectLst/>
              </a:rPr>
              <a:t>потребление с детьми в домашних условиях инсценировок </a:t>
            </a:r>
            <a:r>
              <a:rPr lang="ru-RU" sz="1600" dirty="0">
                <a:effectLst/>
              </a:rPr>
              <a:t>или </a:t>
            </a:r>
            <a:r>
              <a:rPr lang="ru-RU" sz="1600" dirty="0" smtClean="0">
                <a:effectLst/>
              </a:rPr>
              <a:t>отдельных сцен </a:t>
            </a:r>
            <a:r>
              <a:rPr lang="ru-RU" sz="1600" dirty="0">
                <a:effectLst/>
              </a:rPr>
              <a:t>из </a:t>
            </a:r>
            <a:r>
              <a:rPr lang="ru-RU" sz="1600" dirty="0" smtClean="0">
                <a:effectLst/>
              </a:rPr>
              <a:t>спектаклей как готовых моделей </a:t>
            </a:r>
            <a:r>
              <a:rPr lang="ru-RU" sz="1600" dirty="0">
                <a:effectLst/>
              </a:rPr>
              <a:t>коммуникативных </a:t>
            </a:r>
            <a:r>
              <a:rPr lang="ru-RU" sz="1600" dirty="0" smtClean="0">
                <a:effectLst/>
              </a:rPr>
              <a:t>ситуаций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 smtClean="0">
                <a:effectLst/>
              </a:rPr>
              <a:t> </a:t>
            </a:r>
            <a:br>
              <a:rPr lang="ru-RU" sz="1600" dirty="0" smtClean="0">
                <a:effectLst/>
              </a:rPr>
            </a:br>
            <a:endParaRPr lang="ru-RU" sz="1600" dirty="0"/>
          </a:p>
        </p:txBody>
      </p:sp>
      <p:sp>
        <p:nvSpPr>
          <p:cNvPr id="34818" name="Объект 2"/>
          <p:cNvSpPr>
            <a:spLocks noGrp="1"/>
          </p:cNvSpPr>
          <p:nvPr>
            <p:ph sz="quarter" idx="13"/>
          </p:nvPr>
        </p:nvSpPr>
        <p:spPr>
          <a:xfrm>
            <a:off x="323850" y="404813"/>
            <a:ext cx="8424863" cy="1152525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sz="2400" b="1" smtClean="0"/>
              <a:t>Значение театрализованной деятельности в развитии</a:t>
            </a:r>
          </a:p>
          <a:p>
            <a:pPr marL="44450" indent="0" algn="ctr">
              <a:buFont typeface="Georgia" pitchFamily="18" charset="0"/>
              <a:buNone/>
            </a:pPr>
            <a:r>
              <a:rPr lang="ru-RU" sz="2400" b="1" smtClean="0"/>
              <a:t> речи ребенка. Преломление через семью.</a:t>
            </a:r>
            <a:endParaRPr lang="ru-RU" sz="2400" smtClean="0"/>
          </a:p>
          <a:p>
            <a:pPr marL="44450" indent="0">
              <a:buFont typeface="Georgia" pitchFamily="18" charset="0"/>
              <a:buNone/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712968" cy="5472608"/>
          </a:xfrm>
        </p:spPr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800" dirty="0"/>
              <a:t>Формирование норм нравственности и </a:t>
            </a:r>
            <a:r>
              <a:rPr lang="ru-RU" sz="1800" dirty="0" smtClean="0"/>
              <a:t>этики у детей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Формирование поведенческих мотивов дошкольников 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Обогащение эмоционального поля детей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Коррекция </a:t>
            </a:r>
            <a:r>
              <a:rPr lang="ru-RU" sz="1800" dirty="0" smtClean="0"/>
              <a:t>звукопроизношения у детей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Формирование волевых качеств ребенка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Развитие мелкой и общей моторики 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Развитие интонационной выразительности </a:t>
            </a:r>
            <a:r>
              <a:rPr lang="ru-RU" sz="1800" dirty="0" smtClean="0"/>
              <a:t>речи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Формирование чувства ритма, темпа, координации движений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Сплочение детско-взрослого коллектива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Создание ситуации успеха детей и взрослых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333375"/>
            <a:ext cx="7200800" cy="792163"/>
          </a:xfrm>
        </p:spPr>
        <p:txBody>
          <a:bodyPr rtlCol="0">
            <a:normAutofit fontScale="85000" lnSpcReduction="20000"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 тесном сотрудничестве родителей и педагогов в рамках театральной деятельности возможны следующие результаты: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836712"/>
            <a:ext cx="7848872" cy="5649490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 твёрдо верю, что все дети рождены быть успешными. Единственное в чём они нуждаются – в 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вере </a:t>
            </a: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них. Вера двигает горы! Вера и успех поднимает детей на высоты, которые трудно представить!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Каждый день собирать большой урожай успеха воспитанников! Не позволять ни одному из них 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быть </a:t>
            </a: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неудачником!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Учить со страстью, учить с преданностью! Учить так, как будто каждый ребёнок – сын или дочь короля!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Никогда не падать духом! 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Верить в то, </a:t>
            </a: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 ещё одно усилие может изменить 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ситуацию в </a:t>
            </a: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корне!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ъект 2"/>
          <p:cNvSpPr>
            <a:spLocks noGrp="1"/>
          </p:cNvSpPr>
          <p:nvPr>
            <p:ph sz="quarter" idx="13"/>
          </p:nvPr>
        </p:nvSpPr>
        <p:spPr>
          <a:xfrm rot="21117591">
            <a:off x="419670" y="1117952"/>
            <a:ext cx="8523408" cy="1040977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sz="5400" b="1" i="1" dirty="0" smtClean="0">
                <a:solidFill>
                  <a:schemeClr val="bg2">
                    <a:lumMod val="50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37890" name="Picture 2" descr="F:\Красивые картинки\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76872"/>
            <a:ext cx="5976664" cy="448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229200"/>
            <a:ext cx="6512511" cy="1080120"/>
          </a:xfrm>
        </p:spPr>
        <p:txBody>
          <a:bodyPr/>
          <a:lstStyle/>
          <a:p>
            <a:pPr marL="0" indent="0" fontAlgn="auto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200" b="0" dirty="0">
                <a:solidFill>
                  <a:srgbClr val="242852"/>
                </a:solidFill>
                <a:effectLst/>
                <a:ea typeface="+mn-ea"/>
                <a:cs typeface="+mn-cs"/>
              </a:rPr>
              <a:t/>
            </a:r>
            <a:br>
              <a:rPr lang="ru-RU" sz="2200" b="0" dirty="0">
                <a:solidFill>
                  <a:srgbClr val="242852"/>
                </a:solidFill>
                <a:effectLst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15362" name="Объект 2"/>
          <p:cNvSpPr>
            <a:spLocks noGrp="1"/>
          </p:cNvSpPr>
          <p:nvPr>
            <p:ph sz="quarter" idx="13"/>
          </p:nvPr>
        </p:nvSpPr>
        <p:spPr>
          <a:xfrm>
            <a:off x="971550" y="404813"/>
            <a:ext cx="6400800" cy="1871662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sz="2000" b="1" i="1" smtClean="0"/>
              <a:t>«Неодаренных детей не бывает, все воспитанники – одаренные!  Но в условиях неправильного воспитания одаренность может вообще не раскрыться или утратиться»</a:t>
            </a:r>
          </a:p>
          <a:p>
            <a:pPr marL="44450" indent="0" algn="r">
              <a:buFont typeface="Georgia" pitchFamily="18" charset="0"/>
              <a:buNone/>
            </a:pPr>
            <a:r>
              <a:rPr lang="ru-RU" sz="2000" b="1" i="1" smtClean="0"/>
              <a:t>Н.А.Крылова</a:t>
            </a:r>
          </a:p>
          <a:p>
            <a:pPr marL="44450" indent="0" algn="r">
              <a:buFont typeface="Georgia" pitchFamily="18" charset="0"/>
              <a:buNone/>
            </a:pPr>
            <a:endParaRPr lang="ru-RU" sz="2000" smtClean="0"/>
          </a:p>
          <a:p>
            <a:pPr marL="44450" indent="0" algn="r">
              <a:buFont typeface="Georgia" pitchFamily="18" charset="0"/>
              <a:buNone/>
            </a:pPr>
            <a:endParaRPr lang="ru-RU" sz="2000" smtClean="0"/>
          </a:p>
          <a:p>
            <a:pPr marL="44450" indent="0" algn="r">
              <a:buFont typeface="Georgia" pitchFamily="18" charset="0"/>
              <a:buNone/>
            </a:pPr>
            <a:endParaRPr lang="ru-RU" sz="2000" smtClean="0"/>
          </a:p>
          <a:p>
            <a:pPr marL="44450" indent="0" algn="r">
              <a:buFont typeface="Georgia" pitchFamily="18" charset="0"/>
              <a:buNone/>
            </a:pPr>
            <a:endParaRPr lang="ru-RU" sz="2000" smtClean="0"/>
          </a:p>
        </p:txBody>
      </p:sp>
      <p:pic>
        <p:nvPicPr>
          <p:cNvPr id="15363" name="Picture 2" descr="H:\Для сайта Мигранова\Проект Весенние улыбочки\Фото и видео обзор\DSC_06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565400"/>
            <a:ext cx="561657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850" y="333375"/>
            <a:ext cx="8424863" cy="6264275"/>
          </a:xfrm>
        </p:spPr>
        <p:txBody>
          <a:bodyPr rtlCol="0">
            <a:normAutofit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…Каждый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ребенок подобен маленькой звездочке, которая горит ярким, но еще несмелым огоньком. И именно от </a:t>
            </a:r>
            <a: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нас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зависит, будет ли гореть эта звездочка долго и ярко или же потухнет </a:t>
            </a:r>
            <a: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навсегда…</a:t>
            </a:r>
            <a:endParaRPr lang="ru-RU" sz="18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Послушайте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Ведь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если звезды зажигают -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Значит, это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кому-нибудь нужно?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Значит, это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необходимо,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Чтобы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каждый вечер над крышами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Загоралась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хоть одна звезда?!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386" name="Picture 3" descr="H:\Для сайта Мигранова\Проект Дорогою Добра\Фотообзор\DSC_04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8513" y="3789363"/>
            <a:ext cx="4424362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8313" y="731838"/>
            <a:ext cx="8064500" cy="5218112"/>
          </a:xfrm>
        </p:spPr>
        <p:txBody>
          <a:bodyPr rtlCol="0">
            <a:noAutofit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етско-взрослая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программа «Театрик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Цель программы: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 </a:t>
            </a: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интеллектуального, нравственного и эстетического развития </a:t>
            </a:r>
            <a:r>
              <a:rPr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ребенка, </a:t>
            </a: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воспитание </a:t>
            </a:r>
            <a:r>
              <a:rPr lang="ru-RU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его творческой индивидуальности, пробуждение </a:t>
            </a: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интереса и отзывчивости к искусству театра и актерской деятельности на основе тесного взаимодействия педагогов и родителей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7173913" cy="5145087"/>
          </a:xfrm>
        </p:spPr>
        <p:txBody>
          <a:bodyPr>
            <a:normAutofit/>
          </a:bodyPr>
          <a:lstStyle/>
          <a:p>
            <a:pPr marL="44450" indent="0" algn="ctr">
              <a:lnSpc>
                <a:spcPct val="80000"/>
              </a:lnSpc>
              <a:buFont typeface="Georgia" pitchFamily="18" charset="0"/>
              <a:buNone/>
            </a:pPr>
            <a:r>
              <a:rPr lang="ru-RU" altLang="ru-RU" sz="2800" b="1" smtClean="0"/>
              <a:t>Основные задачи:</a:t>
            </a:r>
          </a:p>
          <a:p>
            <a:pPr marL="44450" indent="0">
              <a:lnSpc>
                <a:spcPct val="80000"/>
              </a:lnSpc>
              <a:buFont typeface="Georgia" pitchFamily="18" charset="0"/>
              <a:buNone/>
            </a:pPr>
            <a:endParaRPr lang="ru-RU" altLang="ru-RU" sz="2800" smtClean="0"/>
          </a:p>
          <a:p>
            <a:pPr marL="44450" indent="0">
              <a:lnSpc>
                <a:spcPct val="80000"/>
              </a:lnSpc>
            </a:pPr>
            <a:r>
              <a:rPr lang="ru-RU" altLang="ru-RU" sz="2000" smtClean="0"/>
              <a:t>создавать условия для воспитания раскованного, общительного ребенка</a:t>
            </a:r>
          </a:p>
          <a:p>
            <a:pPr marL="44450" indent="0">
              <a:lnSpc>
                <a:spcPct val="80000"/>
              </a:lnSpc>
            </a:pPr>
            <a:r>
              <a:rPr lang="ru-RU" altLang="ru-RU" sz="2000" smtClean="0"/>
              <a:t>воспитывать у детей внутреннюю и внешнюю техники актера</a:t>
            </a:r>
          </a:p>
          <a:p>
            <a:pPr marL="44450" indent="0">
              <a:lnSpc>
                <a:spcPct val="80000"/>
              </a:lnSpc>
            </a:pPr>
            <a:r>
              <a:rPr lang="ru-RU" altLang="ru-RU" sz="2000" smtClean="0"/>
              <a:t>совершенствовать речь ребенка</a:t>
            </a:r>
          </a:p>
          <a:p>
            <a:pPr marL="44450" indent="0">
              <a:lnSpc>
                <a:spcPct val="80000"/>
              </a:lnSpc>
            </a:pPr>
            <a:r>
              <a:rPr lang="ru-RU" altLang="ru-RU" sz="2000" smtClean="0"/>
              <a:t>совершенствовать игровые навыки и творческую самостоятельность детей через игры, упражнения, тренинги</a:t>
            </a:r>
          </a:p>
          <a:p>
            <a:pPr marL="44450" indent="0">
              <a:lnSpc>
                <a:spcPct val="80000"/>
              </a:lnSpc>
            </a:pPr>
            <a:r>
              <a:rPr lang="ru-RU" altLang="ru-RU" sz="2000" smtClean="0"/>
              <a:t>знакомить детей с историей и развитием театрального искусства</a:t>
            </a:r>
          </a:p>
          <a:p>
            <a:pPr marL="44450" indent="0">
              <a:lnSpc>
                <a:spcPct val="80000"/>
              </a:lnSpc>
            </a:pPr>
            <a:r>
              <a:rPr lang="ru-RU" altLang="ru-RU" sz="2000" smtClean="0"/>
              <a:t>создавать необходимые условия для выхода на новый уровень детско – взрослого взаимодействия в условиях дополнительного образования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26318"/>
            <a:ext cx="8496943" cy="1008113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/>
              <a:t>Программа  «Театрик»  предусматривает использование следующих методов: 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00113" y="1700213"/>
            <a:ext cx="7127875" cy="4681537"/>
          </a:xfrm>
        </p:spPr>
        <p:txBody>
          <a:bodyPr>
            <a:normAutofit/>
          </a:bodyPr>
          <a:lstStyle/>
          <a:p>
            <a:pPr marL="44450" indent="0">
              <a:lnSpc>
                <a:spcPct val="80000"/>
              </a:lnSpc>
              <a:buFont typeface="Georgia" pitchFamily="18" charset="0"/>
              <a:buNone/>
            </a:pPr>
            <a:r>
              <a:rPr lang="ru-RU" sz="1500" smtClean="0"/>
              <a:t>Метод убеждения средствами театрального искусства (разъяснение темы, выразительные средства, организация целенаправленного внимания)</a:t>
            </a:r>
            <a:br>
              <a:rPr lang="ru-RU" sz="1500" smtClean="0"/>
            </a:br>
            <a:r>
              <a:rPr lang="ru-RU" sz="1500" smtClean="0"/>
              <a:t/>
            </a:r>
            <a:br>
              <a:rPr lang="ru-RU" sz="1500" smtClean="0"/>
            </a:br>
            <a:r>
              <a:rPr lang="ru-RU" sz="1500" smtClean="0"/>
              <a:t>Метод приучения упражнений </a:t>
            </a:r>
            <a:r>
              <a:rPr lang="ru-RU" sz="1500" smtClean="0">
                <a:latin typeface="Arial" charset="0"/>
              </a:rPr>
              <a:t>к</a:t>
            </a:r>
            <a:r>
              <a:rPr lang="ru-RU" sz="1500" smtClean="0"/>
              <a:t> практической действительности, предназначенный для преобразования окружающей театральной среды и выработке навыков культуры поведения</a:t>
            </a:r>
            <a:br>
              <a:rPr lang="ru-RU" sz="1500" smtClean="0"/>
            </a:br>
            <a:r>
              <a:rPr lang="ru-RU" sz="1500" smtClean="0"/>
              <a:t/>
            </a:r>
            <a:br>
              <a:rPr lang="ru-RU" sz="1500" smtClean="0"/>
            </a:br>
            <a:r>
              <a:rPr lang="ru-RU" sz="1500" smtClean="0"/>
              <a:t>Метод проблемных ситуаций, побуждающий к творческим действиям</a:t>
            </a:r>
            <a:br>
              <a:rPr lang="ru-RU" sz="1500" smtClean="0"/>
            </a:br>
            <a:r>
              <a:rPr lang="ru-RU" sz="1500" smtClean="0"/>
              <a:t/>
            </a:r>
            <a:br>
              <a:rPr lang="ru-RU" sz="1500" smtClean="0"/>
            </a:br>
            <a:r>
              <a:rPr lang="ru-RU" sz="1500" smtClean="0"/>
              <a:t>Метод побуждения к сопереживанию, формирующий эмоционально–положительное отношение к позитивному, прекрасному в жизни и искусстве</a:t>
            </a:r>
            <a:br>
              <a:rPr lang="ru-RU" sz="1500" smtClean="0"/>
            </a:br>
            <a:r>
              <a:rPr lang="ru-RU" sz="1500" smtClean="0"/>
              <a:t/>
            </a:r>
            <a:br>
              <a:rPr lang="ru-RU" sz="1500" smtClean="0"/>
            </a:br>
            <a:r>
              <a:rPr lang="ru-RU" sz="1500" smtClean="0"/>
              <a:t>Метод перевода игровой деятельности на творческий уровень</a:t>
            </a:r>
            <a:br>
              <a:rPr lang="ru-RU" sz="1500" smtClean="0"/>
            </a:br>
            <a:r>
              <a:rPr lang="ru-RU" sz="1500" smtClean="0"/>
              <a:t/>
            </a:r>
            <a:br>
              <a:rPr lang="ru-RU" sz="1500" smtClean="0"/>
            </a:br>
            <a:r>
              <a:rPr lang="ru-RU" sz="1500" smtClean="0"/>
              <a:t>Метод формирования готовности восприятия образовательного материала с использованием зоны ближайшего развития</a:t>
            </a:r>
            <a:br>
              <a:rPr lang="ru-RU" sz="1500" smtClean="0"/>
            </a:br>
            <a:r>
              <a:rPr lang="ru-RU" sz="1500" smtClean="0"/>
              <a:t/>
            </a:r>
            <a:br>
              <a:rPr lang="ru-RU" sz="1500" smtClean="0"/>
            </a:br>
            <a:r>
              <a:rPr lang="ru-RU" sz="1500" smtClean="0"/>
              <a:t>Метод стимулирования занимательным содержанием</a:t>
            </a:r>
            <a:br>
              <a:rPr lang="ru-RU" sz="1500" smtClean="0"/>
            </a:br>
            <a:r>
              <a:rPr lang="ru-RU" sz="1500" smtClean="0"/>
              <a:t/>
            </a:r>
            <a:br>
              <a:rPr lang="ru-RU" sz="1500" smtClean="0"/>
            </a:br>
            <a:r>
              <a:rPr lang="ru-RU" sz="1500" smtClean="0"/>
              <a:t>Метод использования различных игровых форм в организации деятельности («игра в сказку»)</a:t>
            </a:r>
            <a:br>
              <a:rPr lang="ru-RU" sz="1500" smtClean="0"/>
            </a:br>
            <a:endParaRPr 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288" y="333375"/>
            <a:ext cx="7921625" cy="6048375"/>
          </a:xfrm>
        </p:spPr>
        <p:txBody>
          <a:bodyPr>
            <a:normAutofit/>
          </a:bodyPr>
          <a:lstStyle/>
          <a:p>
            <a:pPr marL="44450" indent="0" algn="ctr">
              <a:lnSpc>
                <a:spcPct val="80000"/>
              </a:lnSpc>
              <a:buFont typeface="Georgia" pitchFamily="18" charset="0"/>
              <a:buNone/>
            </a:pPr>
            <a:r>
              <a:rPr lang="ru-RU" sz="2800" b="1" dirty="0" smtClean="0"/>
              <a:t>Программа предполагает тесный контакт </a:t>
            </a:r>
          </a:p>
          <a:p>
            <a:pPr marL="44450" indent="0" algn="ctr">
              <a:lnSpc>
                <a:spcPct val="80000"/>
              </a:lnSpc>
              <a:buFont typeface="Georgia" pitchFamily="18" charset="0"/>
              <a:buNone/>
            </a:pPr>
            <a:r>
              <a:rPr lang="ru-RU" sz="2800" b="1" dirty="0" smtClean="0"/>
              <a:t>с родителями:</a:t>
            </a:r>
          </a:p>
          <a:p>
            <a:pPr marL="44450" indent="0" algn="ctr">
              <a:lnSpc>
                <a:spcPct val="80000"/>
              </a:lnSpc>
              <a:buFont typeface="Georgia" pitchFamily="18" charset="0"/>
              <a:buNone/>
            </a:pPr>
            <a:endParaRPr lang="ru-RU" sz="2800" b="1" dirty="0" smtClean="0"/>
          </a:p>
          <a:p>
            <a:pPr marL="44450" indent="0">
              <a:lnSpc>
                <a:spcPct val="80000"/>
              </a:lnSpc>
            </a:pPr>
            <a:r>
              <a:rPr lang="ru-RU" sz="1700" dirty="0" smtClean="0"/>
              <a:t>приобщает родителей к театральному искусству, к театрализованной деятельности</a:t>
            </a:r>
          </a:p>
          <a:p>
            <a:pPr marL="44450" indent="0">
              <a:lnSpc>
                <a:spcPct val="80000"/>
              </a:lnSpc>
            </a:pPr>
            <a:r>
              <a:rPr lang="ru-RU" sz="1700" dirty="0" smtClean="0"/>
              <a:t>способствует повышению педагогической культуры родителей, пополнению их знаний по театрализованной деятельности ребенка в семье </a:t>
            </a:r>
          </a:p>
          <a:p>
            <a:pPr marL="44450" indent="0">
              <a:lnSpc>
                <a:spcPct val="80000"/>
              </a:lnSpc>
            </a:pPr>
            <a:r>
              <a:rPr lang="ru-RU" sz="1700" dirty="0" smtClean="0"/>
              <a:t>содействует сплочению родительского коллектива, вовлечению в жизнедеятельность группы</a:t>
            </a:r>
          </a:p>
          <a:p>
            <a:pPr marL="44450" indent="0">
              <a:lnSpc>
                <a:spcPct val="80000"/>
              </a:lnSpc>
            </a:pPr>
            <a:r>
              <a:rPr lang="ru-RU" sz="1700" dirty="0" smtClean="0"/>
              <a:t>развивает творческие способности родителей</a:t>
            </a:r>
          </a:p>
          <a:p>
            <a:pPr marL="44450" indent="0">
              <a:lnSpc>
                <a:spcPct val="80000"/>
              </a:lnSpc>
            </a:pPr>
            <a:r>
              <a:rPr lang="ru-RU" sz="1700" dirty="0" smtClean="0"/>
              <a:t>создает условия для совместной деятельности детей и взрослых, направленные на сближения детей, родителей и педагогов ЦДТ</a:t>
            </a:r>
          </a:p>
          <a:p>
            <a:pPr marL="44450" indent="0">
              <a:lnSpc>
                <a:spcPct val="80000"/>
              </a:lnSpc>
            </a:pPr>
            <a:r>
              <a:rPr lang="ru-RU" sz="1700" dirty="0" smtClean="0"/>
              <a:t>способствует формированию эстетического вкуса родителей</a:t>
            </a:r>
          </a:p>
          <a:p>
            <a:pPr marL="44450" indent="0">
              <a:lnSpc>
                <a:spcPct val="80000"/>
              </a:lnSpc>
            </a:pPr>
            <a:r>
              <a:rPr lang="ru-RU" sz="1700" dirty="0" smtClean="0"/>
              <a:t>приобщает родителей к культурной жизни ЦДТ</a:t>
            </a:r>
          </a:p>
          <a:p>
            <a:pPr marL="44450" indent="0">
              <a:lnSpc>
                <a:spcPct val="80000"/>
              </a:lnSpc>
            </a:pPr>
            <a:r>
              <a:rPr lang="ru-RU" sz="1700" dirty="0" smtClean="0"/>
              <a:t>осуществляет полноценный подход к психическому развитию детей через взаимодействие родителей и педагогов</a:t>
            </a:r>
          </a:p>
          <a:p>
            <a:pPr marL="44450" indent="0">
              <a:lnSpc>
                <a:spcPct val="80000"/>
              </a:lnSpc>
            </a:pPr>
            <a:r>
              <a:rPr lang="ru-RU" sz="1700" dirty="0" smtClean="0"/>
              <a:t>повышает физиологическую и валеологическую компетентность родителей</a:t>
            </a:r>
          </a:p>
          <a:p>
            <a:pPr marL="44450" indent="0">
              <a:lnSpc>
                <a:spcPct val="80000"/>
              </a:lnSpc>
            </a:pPr>
            <a:endParaRPr lang="ru-RU" sz="1700" dirty="0" smtClean="0"/>
          </a:p>
          <a:p>
            <a:pPr marL="44450" indent="0">
              <a:lnSpc>
                <a:spcPct val="80000"/>
              </a:lnSpc>
              <a:buFont typeface="Georgia" pitchFamily="18" charset="0"/>
              <a:buNone/>
            </a:pPr>
            <a:r>
              <a:rPr lang="ru-RU" sz="1700" dirty="0" smtClean="0"/>
              <a:t> </a:t>
            </a:r>
          </a:p>
          <a:p>
            <a:pPr marL="44450" indent="0">
              <a:lnSpc>
                <a:spcPct val="80000"/>
              </a:lnSpc>
            </a:pPr>
            <a:endParaRPr lang="ru-RU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059832" y="2159176"/>
            <a:ext cx="3120360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«Театрик»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как детско-взрослое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СО-бытие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7950" y="2422525"/>
            <a:ext cx="2641600" cy="1296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Хореографическое сопровождение</a:t>
            </a:r>
          </a:p>
        </p:txBody>
      </p:sp>
      <p:sp>
        <p:nvSpPr>
          <p:cNvPr id="11" name="Овал 10"/>
          <p:cNvSpPr/>
          <p:nvPr/>
        </p:nvSpPr>
        <p:spPr>
          <a:xfrm>
            <a:off x="179388" y="595313"/>
            <a:ext cx="2643187" cy="1249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Изготовление декораций</a:t>
            </a:r>
          </a:p>
        </p:txBody>
      </p:sp>
      <p:sp>
        <p:nvSpPr>
          <p:cNvPr id="12" name="Овал 11"/>
          <p:cNvSpPr/>
          <p:nvPr/>
        </p:nvSpPr>
        <p:spPr>
          <a:xfrm>
            <a:off x="6443663" y="547688"/>
            <a:ext cx="2493962" cy="1081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Подготовка реквизита</a:t>
            </a:r>
          </a:p>
        </p:txBody>
      </p:sp>
      <p:sp>
        <p:nvSpPr>
          <p:cNvPr id="13" name="Овал 12"/>
          <p:cNvSpPr/>
          <p:nvPr/>
        </p:nvSpPr>
        <p:spPr>
          <a:xfrm>
            <a:off x="6516688" y="2473325"/>
            <a:ext cx="2420937" cy="1171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Вокальное сопровождение</a:t>
            </a:r>
          </a:p>
        </p:txBody>
      </p:sp>
      <p:sp>
        <p:nvSpPr>
          <p:cNvPr id="15" name="Овал 14"/>
          <p:cNvSpPr/>
          <p:nvPr/>
        </p:nvSpPr>
        <p:spPr>
          <a:xfrm>
            <a:off x="179388" y="4365625"/>
            <a:ext cx="2643187" cy="1176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Фото, видео сопровождение.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Освещение новостей в СМИ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6588125" y="4365625"/>
            <a:ext cx="2349500" cy="1176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Изготовление эскизов. Пошив костюмов</a:t>
            </a:r>
          </a:p>
        </p:txBody>
      </p:sp>
      <p:sp>
        <p:nvSpPr>
          <p:cNvPr id="17" name="Овал 16"/>
          <p:cNvSpPr/>
          <p:nvPr/>
        </p:nvSpPr>
        <p:spPr>
          <a:xfrm>
            <a:off x="3408363" y="560388"/>
            <a:ext cx="2424112" cy="881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Определение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произведения  Разработка    сценария </a:t>
            </a:r>
          </a:p>
        </p:txBody>
      </p:sp>
      <p:cxnSp>
        <p:nvCxnSpPr>
          <p:cNvPr id="3" name="Прямая соединительная линия 2"/>
          <p:cNvCxnSpPr>
            <a:stCxn id="17" idx="4"/>
            <a:endCxn id="4" idx="0"/>
          </p:cNvCxnSpPr>
          <p:nvPr/>
        </p:nvCxnSpPr>
        <p:spPr>
          <a:xfrm>
            <a:off x="4619625" y="1441450"/>
            <a:ext cx="0" cy="717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12" idx="3"/>
            <a:endCxn id="4" idx="7"/>
          </p:cNvCxnSpPr>
          <p:nvPr/>
        </p:nvCxnSpPr>
        <p:spPr>
          <a:xfrm flipH="1">
            <a:off x="5722938" y="1470025"/>
            <a:ext cx="1085850" cy="952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3" idx="2"/>
            <a:endCxn id="4" idx="6"/>
          </p:cNvCxnSpPr>
          <p:nvPr/>
        </p:nvCxnSpPr>
        <p:spPr>
          <a:xfrm flipH="1">
            <a:off x="6180138" y="3059113"/>
            <a:ext cx="336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6" idx="2"/>
            <a:endCxn id="4" idx="5"/>
          </p:cNvCxnSpPr>
          <p:nvPr/>
        </p:nvCxnSpPr>
        <p:spPr>
          <a:xfrm flipH="1" flipV="1">
            <a:off x="5722938" y="3695700"/>
            <a:ext cx="865187" cy="1257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1" idx="5"/>
            <a:endCxn id="4" idx="1"/>
          </p:cNvCxnSpPr>
          <p:nvPr/>
        </p:nvCxnSpPr>
        <p:spPr>
          <a:xfrm>
            <a:off x="2435225" y="1662113"/>
            <a:ext cx="1081088" cy="760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0" idx="6"/>
            <a:endCxn id="4" idx="2"/>
          </p:cNvCxnSpPr>
          <p:nvPr/>
        </p:nvCxnSpPr>
        <p:spPr>
          <a:xfrm flipV="1">
            <a:off x="2749550" y="3059113"/>
            <a:ext cx="309563" cy="11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0" idx="6"/>
          </p:cNvCxnSpPr>
          <p:nvPr/>
        </p:nvCxnSpPr>
        <p:spPr>
          <a:xfrm flipV="1">
            <a:off x="2749550" y="2917825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3132138" y="3136900"/>
            <a:ext cx="0" cy="147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5" idx="6"/>
            <a:endCxn id="4" idx="3"/>
          </p:cNvCxnSpPr>
          <p:nvPr/>
        </p:nvCxnSpPr>
        <p:spPr>
          <a:xfrm flipV="1">
            <a:off x="2822575" y="3695700"/>
            <a:ext cx="693738" cy="1257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3408363" y="4768850"/>
            <a:ext cx="2424112" cy="1152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Музыкальное оформление спектакля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cxnSp>
        <p:nvCxnSpPr>
          <p:cNvPr id="46" name="Прямая соединительная линия 45"/>
          <p:cNvCxnSpPr>
            <a:stCxn id="44" idx="0"/>
            <a:endCxn id="4" idx="4"/>
          </p:cNvCxnSpPr>
          <p:nvPr/>
        </p:nvCxnSpPr>
        <p:spPr>
          <a:xfrm flipV="1">
            <a:off x="4619625" y="3959225"/>
            <a:ext cx="0" cy="809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\\Zavich\педагоги!!!\МиграноваМБ\Фото\муха\DSC_081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000500" y="3429000"/>
            <a:ext cx="4997450" cy="3332163"/>
          </a:xfrm>
        </p:spPr>
      </p:pic>
      <p:pic>
        <p:nvPicPr>
          <p:cNvPr id="25602" name="Picture 3" descr="\\Zavich\педагоги!!!\МиграноваМБ\Фото\муха\DSC_07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48228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736</TotalTime>
  <Words>528</Words>
  <Application>Microsoft Office PowerPoint</Application>
  <PresentationFormat>Экран (4:3)</PresentationFormat>
  <Paragraphs>140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Творческое сотрудничество педагогов, детей и родителей в рамках у/о «Театрик» </vt:lpstr>
      <vt:lpstr> </vt:lpstr>
      <vt:lpstr>Презентация PowerPoint</vt:lpstr>
      <vt:lpstr>Презентация PowerPoint</vt:lpstr>
      <vt:lpstr>Презентация PowerPoint</vt:lpstr>
      <vt:lpstr>Программа  «Театрик»  предусматривает использование следующих методов:   </vt:lpstr>
      <vt:lpstr>Презентация PowerPoint</vt:lpstr>
      <vt:lpstr>Презентация PowerPoint</vt:lpstr>
      <vt:lpstr>Презентация PowerPoint</vt:lpstr>
      <vt:lpstr>                                    Родители  </vt:lpstr>
      <vt:lpstr>Презентация PowerPoint</vt:lpstr>
      <vt:lpstr>Интерес детей к миру взрослых  Игровые мотивы    Мотив установления и сохранения положительных взаимоотношений со взрослыми и детьми  Мотив самоутверждения  Познавательные мотивы  Соревновательные мотивы  Нравственные мотивы  Общественные мотивы </vt:lpstr>
      <vt:lpstr>Презентация PowerPoint</vt:lpstr>
      <vt:lpstr>Заучивание с ребенком диалогических и монологических стихов  Создание мини - спектаклей в домашних условиях и их разыгрывание  Чтение русских народных сказок  Использование заученных литературных образцов речи в свободном речевом общении  Употребление с детьми в домашних условиях инсценировок или отдельных сцен из спектаклей как готовых моделей коммуникативных ситуаций   </vt:lpstr>
      <vt:lpstr>Формирование норм нравственности и этики у детей  Формирование поведенческих мотивов дошкольников   Обогащение эмоционального поля детей  Коррекция звукопроизношения у детей  Формирование волевых качеств ребенка  Развитие мелкой и общей моторики   Развитие интонационной выразительности речи  Формирование чувства ритма, темпа, координации движений   Сплочение детско-взрослого коллектива  Создание ситуации успеха детей и взрослых        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Творческое сотрудничество педагогов, детей и родителей у рамках у/о «Театрик»</dc:title>
  <dc:creator>User</dc:creator>
  <cp:lastModifiedBy>User</cp:lastModifiedBy>
  <cp:revision>75</cp:revision>
  <dcterms:created xsi:type="dcterms:W3CDTF">2015-03-14T12:31:17Z</dcterms:created>
  <dcterms:modified xsi:type="dcterms:W3CDTF">2016-06-08T06:17:54Z</dcterms:modified>
</cp:coreProperties>
</file>